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73" r:id="rId5"/>
    <p:sldId id="274" r:id="rId6"/>
    <p:sldId id="275" r:id="rId7"/>
    <p:sldId id="268" r:id="rId8"/>
    <p:sldId id="261" r:id="rId9"/>
    <p:sldId id="262" r:id="rId10"/>
    <p:sldId id="276" r:id="rId11"/>
    <p:sldId id="263" r:id="rId12"/>
    <p:sldId id="264" r:id="rId13"/>
    <p:sldId id="266" r:id="rId14"/>
    <p:sldId id="267" r:id="rId15"/>
    <p:sldId id="272" r:id="rId16"/>
    <p:sldId id="271" r:id="rId1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C9AA2-AB61-44BE-A71E-EB2D289B23E9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286B7-41B3-486C-BA9F-D6BC90DC145E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3332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86B7-41B3-486C-BA9F-D6BC90DC145E}" type="slidenum">
              <a:rPr lang="es-AR" smtClean="0"/>
              <a:pPr/>
              <a:t>9</a:t>
            </a:fld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86B7-41B3-486C-BA9F-D6BC90DC145E}" type="slidenum">
              <a:rPr lang="es-AR" smtClean="0"/>
              <a:pPr/>
              <a:t>10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5986C67-AA1C-434A-AB1B-EE0E46C419C3}" type="datetimeFigureOut">
              <a:rPr lang="es-AR" smtClean="0"/>
              <a:pPr/>
              <a:t>20/8/2018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F8E5FFD-8C41-4512-B5B1-CBFC1F6B750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5357826"/>
            <a:ext cx="8640960" cy="1143000"/>
          </a:xfrm>
        </p:spPr>
        <p:txBody>
          <a:bodyPr/>
          <a:lstStyle/>
          <a:p>
            <a:r>
              <a:rPr lang="en-US" dirty="0" smtClean="0"/>
              <a:t>Carolina Pereira; </a:t>
            </a:r>
            <a:r>
              <a:rPr lang="en-US" dirty="0" err="1" smtClean="0"/>
              <a:t>Eliana</a:t>
            </a:r>
            <a:r>
              <a:rPr lang="en-US" dirty="0" smtClean="0"/>
              <a:t> </a:t>
            </a:r>
            <a:r>
              <a:rPr lang="en-US" dirty="0" err="1" smtClean="0"/>
              <a:t>López</a:t>
            </a:r>
            <a:r>
              <a:rPr lang="en-US" dirty="0" smtClean="0"/>
              <a:t>; Lidia E Valle; Daniel Navacchia</a:t>
            </a: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305800" cy="1766886"/>
          </a:xfrm>
        </p:spPr>
        <p:txBody>
          <a:bodyPr/>
          <a:lstStyle/>
          <a:p>
            <a:r>
              <a:rPr smtClean="0"/>
              <a:t>Hospital Materno Infantil Ramón Sardá  </a:t>
            </a:r>
            <a:endParaRPr lang="es-AR" dirty="0"/>
          </a:p>
        </p:txBody>
      </p:sp>
      <p:pic>
        <p:nvPicPr>
          <p:cNvPr id="1026" name="Picture 2" descr="C:\Users\Carolina\Downloads\maternidad-sarda-384x2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57400"/>
            <a:ext cx="6429420" cy="3246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72" y="2428868"/>
            <a:ext cx="792961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Paciente</a:t>
            </a:r>
            <a:r>
              <a:rPr lang="en-US" dirty="0" smtClean="0"/>
              <a:t>, 13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Antecedentes</a:t>
            </a:r>
            <a:r>
              <a:rPr lang="en-US" dirty="0" smtClean="0"/>
              <a:t> </a:t>
            </a:r>
            <a:r>
              <a:rPr lang="en-US" dirty="0" err="1" smtClean="0"/>
              <a:t>personales</a:t>
            </a:r>
            <a:r>
              <a:rPr lang="en-US" dirty="0" smtClean="0"/>
              <a:t>: no </a:t>
            </a:r>
            <a:r>
              <a:rPr lang="en-US" dirty="0" err="1" smtClean="0"/>
              <a:t>refiere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Antecedentes</a:t>
            </a:r>
            <a:r>
              <a:rPr lang="en-US" dirty="0" smtClean="0"/>
              <a:t> </a:t>
            </a:r>
            <a:r>
              <a:rPr lang="en-US" dirty="0" err="1"/>
              <a:t>f</a:t>
            </a:r>
            <a:r>
              <a:rPr lang="en-US" dirty="0" err="1" smtClean="0"/>
              <a:t>amiliares</a:t>
            </a:r>
            <a:r>
              <a:rPr lang="en-US" dirty="0" smtClean="0"/>
              <a:t>: no </a:t>
            </a:r>
            <a:r>
              <a:rPr lang="en-US" dirty="0" err="1" smtClean="0"/>
              <a:t>refiere</a:t>
            </a:r>
            <a:r>
              <a:rPr lang="en-US" dirty="0" smtClean="0"/>
              <a:t> 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</a:t>
            </a:r>
            <a:r>
              <a:rPr dirty="0" err="1" smtClean="0"/>
              <a:t>aso</a:t>
            </a:r>
            <a:r>
              <a:rPr dirty="0" smtClean="0"/>
              <a:t> </a:t>
            </a:r>
            <a:r>
              <a:rPr dirty="0" err="1" smtClean="0"/>
              <a:t>clínico</a:t>
            </a:r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5500694" y="285728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6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6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n-US" sz="1600" b="1" dirty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596" y="6357958"/>
            <a:ext cx="8358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Motivo de consulta </a:t>
            </a:r>
            <a:endParaRPr lang="es-AR" dirty="0"/>
          </a:p>
        </p:txBody>
      </p:sp>
      <p:sp>
        <p:nvSpPr>
          <p:cNvPr id="7" name="6 Rectángulo"/>
          <p:cNvSpPr/>
          <p:nvPr/>
        </p:nvSpPr>
        <p:spPr>
          <a:xfrm>
            <a:off x="2786050" y="6286520"/>
            <a:ext cx="3014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sp>
        <p:nvSpPr>
          <p:cNvPr id="8" name="7 Rectángulo"/>
          <p:cNvSpPr/>
          <p:nvPr/>
        </p:nvSpPr>
        <p:spPr>
          <a:xfrm>
            <a:off x="6444208" y="275921"/>
            <a:ext cx="2368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2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2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n-US" sz="1200" b="1" dirty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es-AR" sz="1200" dirty="0"/>
          </a:p>
        </p:txBody>
      </p:sp>
      <p:pic>
        <p:nvPicPr>
          <p:cNvPr id="11" name="10 Marcador de contenido" descr="NV5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2319" y="1524000"/>
            <a:ext cx="3429000" cy="4572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11 Marcador de contenido" descr="NV6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63319" y="1524000"/>
            <a:ext cx="3429000" cy="4572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2966187" y="2996952"/>
            <a:ext cx="57606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r>
              <a:rPr lang="es-AR" dirty="0" smtClean="0"/>
              <a:t>Motivo de consulta </a:t>
            </a:r>
            <a:endParaRPr lang="es-AR" dirty="0"/>
          </a:p>
        </p:txBody>
      </p:sp>
      <p:sp>
        <p:nvSpPr>
          <p:cNvPr id="7" name="6 Rectángulo"/>
          <p:cNvSpPr/>
          <p:nvPr/>
        </p:nvSpPr>
        <p:spPr>
          <a:xfrm>
            <a:off x="2786050" y="6286520"/>
            <a:ext cx="3014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sp>
        <p:nvSpPr>
          <p:cNvPr id="8" name="7 Rectángulo"/>
          <p:cNvSpPr/>
          <p:nvPr/>
        </p:nvSpPr>
        <p:spPr>
          <a:xfrm>
            <a:off x="6516216" y="326025"/>
            <a:ext cx="2368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2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2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n-US" sz="1200" b="1" dirty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es-AR" sz="1200" dirty="0"/>
          </a:p>
        </p:txBody>
      </p:sp>
      <p:pic>
        <p:nvPicPr>
          <p:cNvPr id="11" name="10 Marcador de contenido" descr="NV3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8193" y="1484784"/>
            <a:ext cx="3521195" cy="469492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11 Marcador de contenido" descr="NV4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787690"/>
            <a:ext cx="3532287" cy="47097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es-AR" dirty="0" smtClean="0"/>
              <a:t>Motivo de consulta </a:t>
            </a:r>
            <a:endParaRPr lang="es-AR" dirty="0"/>
          </a:p>
        </p:txBody>
      </p:sp>
      <p:sp>
        <p:nvSpPr>
          <p:cNvPr id="7" name="6 Rectángulo"/>
          <p:cNvSpPr/>
          <p:nvPr/>
        </p:nvSpPr>
        <p:spPr>
          <a:xfrm>
            <a:off x="2786050" y="6286520"/>
            <a:ext cx="3014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sp>
        <p:nvSpPr>
          <p:cNvPr id="8" name="7 Rectángulo"/>
          <p:cNvSpPr/>
          <p:nvPr/>
        </p:nvSpPr>
        <p:spPr>
          <a:xfrm>
            <a:off x="6516216" y="263394"/>
            <a:ext cx="23689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2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2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n-US" sz="1200" b="1" dirty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10 Marcador de contenido" descr="NV2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0351" y="1484784"/>
            <a:ext cx="3429000" cy="4572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11 Marcador de contenido" descr="NV1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4928693" y="1488133"/>
            <a:ext cx="4059238" cy="304442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 smtClean="0"/>
          </a:p>
          <a:p>
            <a:r>
              <a:rPr lang="es-AR" dirty="0" err="1" smtClean="0"/>
              <a:t>Nevo</a:t>
            </a:r>
            <a:r>
              <a:rPr lang="es-AR" dirty="0" smtClean="0"/>
              <a:t> epidérmico verrugoso inflamatorio lineal (NEVIL)</a:t>
            </a:r>
          </a:p>
          <a:p>
            <a:endParaRPr lang="es-AR" dirty="0"/>
          </a:p>
          <a:p>
            <a:r>
              <a:rPr lang="es-AR" dirty="0" smtClean="0"/>
              <a:t>Liquen </a:t>
            </a:r>
            <a:r>
              <a:rPr lang="es-AR" dirty="0" err="1" smtClean="0"/>
              <a:t>striatus</a:t>
            </a:r>
            <a:endParaRPr lang="es-AR" dirty="0" smtClean="0"/>
          </a:p>
          <a:p>
            <a:endParaRPr lang="es-AR" dirty="0"/>
          </a:p>
          <a:p>
            <a:r>
              <a:rPr lang="es-AR" dirty="0" smtClean="0"/>
              <a:t>Liquen plano lineal</a:t>
            </a:r>
          </a:p>
          <a:p>
            <a:endParaRPr lang="es-AR" dirty="0"/>
          </a:p>
          <a:p>
            <a:r>
              <a:rPr lang="es-AR" dirty="0" err="1" smtClean="0"/>
              <a:t>Poroqueratosis</a:t>
            </a:r>
            <a:r>
              <a:rPr lang="es-AR" dirty="0" smtClean="0"/>
              <a:t> lineal congénita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48408"/>
          </a:xfrm>
        </p:spPr>
        <p:txBody>
          <a:bodyPr/>
          <a:lstStyle/>
          <a:p>
            <a:r>
              <a:rPr lang="es-AR" dirty="0" smtClean="0"/>
              <a:t>D</a:t>
            </a:r>
            <a:r>
              <a:rPr dirty="0" err="1" smtClean="0"/>
              <a:t>iagnósticos</a:t>
            </a:r>
            <a:r>
              <a:rPr dirty="0" smtClean="0"/>
              <a:t> </a:t>
            </a:r>
            <a:r>
              <a:rPr dirty="0" err="1"/>
              <a:t>d</a:t>
            </a:r>
            <a:r>
              <a:rPr dirty="0" err="1" smtClean="0"/>
              <a:t>iferenciales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6157775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n-US" sz="1400" b="1" dirty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00034" y="6357958"/>
            <a:ext cx="842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35152"/>
          </a:xfrm>
        </p:spPr>
        <p:txBody>
          <a:bodyPr/>
          <a:lstStyle/>
          <a:p>
            <a:r>
              <a:rPr lang="en-US" dirty="0" err="1" smtClean="0"/>
              <a:t>Laboratorio</a:t>
            </a:r>
            <a:r>
              <a:rPr lang="en-US" dirty="0" smtClean="0"/>
              <a:t> s/p</a:t>
            </a:r>
          </a:p>
          <a:p>
            <a:r>
              <a:rPr lang="en-US" dirty="0" err="1" smtClean="0"/>
              <a:t>Biopsia</a:t>
            </a:r>
            <a:r>
              <a:rPr lang="en-US" dirty="0" smtClean="0"/>
              <a:t> </a:t>
            </a:r>
            <a:r>
              <a:rPr lang="en-US" dirty="0" err="1" smtClean="0"/>
              <a:t>cutánea</a:t>
            </a:r>
            <a:endParaRPr lang="en-US" dirty="0" smtClean="0"/>
          </a:p>
          <a:p>
            <a:r>
              <a:rPr lang="es-AR" dirty="0" smtClean="0"/>
              <a:t> Interconsulta: con oftalmología: S/P</a:t>
            </a:r>
          </a:p>
          <a:p>
            <a:r>
              <a:rPr lang="es-AR" dirty="0" smtClean="0"/>
              <a:t>Neurología: S/P</a:t>
            </a:r>
          </a:p>
          <a:p>
            <a:r>
              <a:rPr lang="es-AR" dirty="0"/>
              <a:t>T</a:t>
            </a:r>
            <a:r>
              <a:rPr lang="es-AR" dirty="0" smtClean="0"/>
              <a:t>raumatología: </a:t>
            </a:r>
            <a:r>
              <a:rPr lang="es-AR" dirty="0" err="1" smtClean="0"/>
              <a:t>espinograma</a:t>
            </a:r>
            <a:r>
              <a:rPr lang="es-AR" dirty="0" smtClean="0"/>
              <a:t>, se constata </a:t>
            </a:r>
            <a:r>
              <a:rPr lang="es-AR" dirty="0" err="1" smtClean="0"/>
              <a:t>incurvación</a:t>
            </a:r>
            <a:r>
              <a:rPr lang="es-AR" dirty="0" smtClean="0"/>
              <a:t> de la columna en sentido </a:t>
            </a:r>
            <a:r>
              <a:rPr lang="es-AR" dirty="0" err="1" smtClean="0"/>
              <a:t>levoconvexa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Estudios solicitados</a:t>
            </a:r>
            <a:endParaRPr lang="es-AR"/>
          </a:p>
        </p:txBody>
      </p:sp>
      <p:sp>
        <p:nvSpPr>
          <p:cNvPr id="4" name="3 Rectángulo"/>
          <p:cNvSpPr/>
          <p:nvPr/>
        </p:nvSpPr>
        <p:spPr>
          <a:xfrm>
            <a:off x="6157775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7" name="6 Rectángulo"/>
          <p:cNvSpPr/>
          <p:nvPr/>
        </p:nvSpPr>
        <p:spPr>
          <a:xfrm>
            <a:off x="428596" y="6357958"/>
            <a:ext cx="8286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smtClean="0">
                <a:solidFill>
                  <a:schemeClr val="bg1"/>
                </a:solidFill>
              </a:rPr>
              <a:t>Histopatología</a:t>
            </a:r>
            <a:r>
              <a:rPr dirty="0" smtClean="0">
                <a:solidFill>
                  <a:schemeClr val="bg1"/>
                </a:solidFill>
              </a:rPr>
              <a:t>: </a:t>
            </a:r>
            <a:r>
              <a:rPr lang="es-ES" dirty="0">
                <a:solidFill>
                  <a:schemeClr val="bg1"/>
                </a:solidFill>
                <a:effectLst/>
              </a:rPr>
              <a:t>58658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157773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8" name="7 Rectángulo"/>
          <p:cNvSpPr/>
          <p:nvPr/>
        </p:nvSpPr>
        <p:spPr>
          <a:xfrm>
            <a:off x="500034" y="6357958"/>
            <a:ext cx="83582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1" name="10 Marcador de contenido" descr="58658 HE 20x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23528" y="1628800"/>
            <a:ext cx="4958142" cy="281208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1 Rectángulo"/>
          <p:cNvSpPr/>
          <p:nvPr/>
        </p:nvSpPr>
        <p:spPr>
          <a:xfrm>
            <a:off x="4052403" y="4653136"/>
            <a:ext cx="4572000" cy="147732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Foto 1. Hematoxilina-Eosina </a:t>
            </a:r>
            <a:r>
              <a:rPr lang="es-ES" dirty="0">
                <a:solidFill>
                  <a:schemeClr val="bg1"/>
                </a:solidFill>
              </a:rPr>
              <a:t>20x: Se observa con bajo aumento, una lesión sobre elevada, </a:t>
            </a:r>
            <a:r>
              <a:rPr lang="es-ES" dirty="0" err="1">
                <a:solidFill>
                  <a:schemeClr val="bg1"/>
                </a:solidFill>
              </a:rPr>
              <a:t>hiperqueratósica</a:t>
            </a:r>
            <a:r>
              <a:rPr lang="es-ES" dirty="0">
                <a:solidFill>
                  <a:schemeClr val="bg1"/>
                </a:solidFill>
              </a:rPr>
              <a:t>, con acantosis irregular, </a:t>
            </a:r>
            <a:r>
              <a:rPr lang="es-ES" dirty="0" err="1">
                <a:solidFill>
                  <a:schemeClr val="bg1"/>
                </a:solidFill>
              </a:rPr>
              <a:t>papilomatosis</a:t>
            </a:r>
            <a:r>
              <a:rPr lang="es-ES" dirty="0">
                <a:solidFill>
                  <a:schemeClr val="bg1"/>
                </a:solidFill>
              </a:rPr>
              <a:t>; sin alteraciones significativas en la dermis.</a:t>
            </a:r>
            <a:endParaRPr lang="es-A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smtClean="0">
                <a:solidFill>
                  <a:schemeClr val="bg1"/>
                </a:solidFill>
              </a:rPr>
              <a:t>Histopatología</a:t>
            </a:r>
            <a:r>
              <a:rPr dirty="0" smtClean="0">
                <a:solidFill>
                  <a:schemeClr val="bg1"/>
                </a:solidFill>
              </a:rPr>
              <a:t>: </a:t>
            </a:r>
            <a:r>
              <a:rPr lang="es-ES" dirty="0">
                <a:solidFill>
                  <a:schemeClr val="bg1"/>
                </a:solidFill>
                <a:effectLst/>
              </a:rPr>
              <a:t>58658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6157773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8" name="7 Rectángulo"/>
          <p:cNvSpPr/>
          <p:nvPr/>
        </p:nvSpPr>
        <p:spPr>
          <a:xfrm>
            <a:off x="500034" y="6357958"/>
            <a:ext cx="83582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4" name="13 Marcador de contenido" descr="58658 HE 100x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88135" y="1412776"/>
            <a:ext cx="4059238" cy="304442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76284" y="2564904"/>
            <a:ext cx="4464496" cy="3273152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Foto </a:t>
            </a:r>
            <a:r>
              <a:rPr lang="es-ES" sz="2000" dirty="0" smtClean="0">
                <a:solidFill>
                  <a:schemeClr val="bg1"/>
                </a:solidFill>
              </a:rPr>
              <a:t>2. Hematoxilina-Eosina </a:t>
            </a:r>
            <a:r>
              <a:rPr lang="es-ES" sz="2000" dirty="0">
                <a:solidFill>
                  <a:schemeClr val="bg1"/>
                </a:solidFill>
              </a:rPr>
              <a:t>100x. </a:t>
            </a:r>
            <a:endParaRPr lang="es-E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chemeClr val="bg1"/>
                </a:solidFill>
              </a:rPr>
              <a:t>Se </a:t>
            </a:r>
            <a:r>
              <a:rPr lang="es-ES" sz="2000" dirty="0">
                <a:solidFill>
                  <a:schemeClr val="bg1"/>
                </a:solidFill>
              </a:rPr>
              <a:t>observa con mediano aumento, piel con capa córnea </a:t>
            </a:r>
            <a:r>
              <a:rPr lang="es-ES" sz="2000" dirty="0" err="1">
                <a:solidFill>
                  <a:schemeClr val="bg1"/>
                </a:solidFill>
              </a:rPr>
              <a:t>hiperqueratósica</a:t>
            </a:r>
            <a:r>
              <a:rPr lang="es-ES" sz="2000" dirty="0">
                <a:solidFill>
                  <a:schemeClr val="bg1"/>
                </a:solidFill>
              </a:rPr>
              <a:t>. </a:t>
            </a:r>
            <a:endParaRPr lang="es-E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chemeClr val="bg1"/>
                </a:solidFill>
              </a:rPr>
              <a:t>Epidermis </a:t>
            </a:r>
            <a:r>
              <a:rPr lang="es-ES" sz="2000" dirty="0">
                <a:solidFill>
                  <a:schemeClr val="bg1"/>
                </a:solidFill>
              </a:rPr>
              <a:t>con acantosis </a:t>
            </a:r>
            <a:r>
              <a:rPr lang="es-ES" sz="2000" dirty="0" smtClean="0">
                <a:solidFill>
                  <a:schemeClr val="bg1"/>
                </a:solidFill>
              </a:rPr>
              <a:t>irregular y </a:t>
            </a:r>
            <a:r>
              <a:rPr lang="es-ES" sz="2000" dirty="0">
                <a:solidFill>
                  <a:schemeClr val="bg1"/>
                </a:solidFill>
              </a:rPr>
              <a:t>abundante pigmento </a:t>
            </a:r>
            <a:r>
              <a:rPr lang="es-ES" sz="2000" dirty="0" err="1">
                <a:solidFill>
                  <a:schemeClr val="bg1"/>
                </a:solidFill>
              </a:rPr>
              <a:t>melánico</a:t>
            </a:r>
            <a:r>
              <a:rPr lang="es-ES" sz="2000" dirty="0">
                <a:solidFill>
                  <a:schemeClr val="bg1"/>
                </a:solidFill>
              </a:rPr>
              <a:t> en la capa de células basales. </a:t>
            </a:r>
            <a:endParaRPr lang="es-E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chemeClr val="bg1"/>
                </a:solidFill>
              </a:rPr>
              <a:t>En </a:t>
            </a:r>
            <a:r>
              <a:rPr lang="es-ES" sz="2000" dirty="0">
                <a:solidFill>
                  <a:schemeClr val="bg1"/>
                </a:solidFill>
              </a:rPr>
              <a:t>la dermis hay </a:t>
            </a:r>
            <a:r>
              <a:rPr lang="es-ES" sz="2000" dirty="0" err="1">
                <a:solidFill>
                  <a:schemeClr val="bg1"/>
                </a:solidFill>
              </a:rPr>
              <a:t>papilomatosis</a:t>
            </a:r>
            <a:r>
              <a:rPr lang="es-ES" sz="2000" dirty="0">
                <a:solidFill>
                  <a:schemeClr val="bg1"/>
                </a:solidFill>
              </a:rPr>
              <a:t> irregular y tenue homogeneización de las fibras del colágeno.</a:t>
            </a:r>
            <a:endParaRPr lang="es-A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chemeClr val="bg1"/>
                </a:solidFill>
              </a:rPr>
              <a:t>H</a:t>
            </a:r>
            <a:r>
              <a:rPr dirty="0" err="1" smtClean="0">
                <a:solidFill>
                  <a:schemeClr val="bg1"/>
                </a:solidFill>
              </a:rPr>
              <a:t>istopatología</a:t>
            </a:r>
            <a:r>
              <a:rPr dirty="0" smtClean="0">
                <a:solidFill>
                  <a:schemeClr val="bg1"/>
                </a:solidFill>
              </a:rPr>
              <a:t>:  </a:t>
            </a:r>
            <a:r>
              <a:rPr lang="es-ES" dirty="0">
                <a:solidFill>
                  <a:schemeClr val="bg1"/>
                </a:solidFill>
                <a:effectLst/>
              </a:rPr>
              <a:t>58658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157777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6" name="5 Rectángulo"/>
          <p:cNvSpPr/>
          <p:nvPr/>
        </p:nvSpPr>
        <p:spPr>
          <a:xfrm>
            <a:off x="357158" y="6357958"/>
            <a:ext cx="8572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0" name="9 Marcador de contenido" descr="58658 HE 100x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9881" y="2348880"/>
            <a:ext cx="4059238" cy="304442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4869782" y="1628800"/>
            <a:ext cx="4059936" cy="3633192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Foto </a:t>
            </a:r>
            <a:r>
              <a:rPr lang="es-ES" dirty="0" smtClean="0">
                <a:solidFill>
                  <a:schemeClr val="bg1"/>
                </a:solidFill>
              </a:rPr>
              <a:t>3. Hematoxilina-Eosina </a:t>
            </a:r>
            <a:r>
              <a:rPr lang="es-ES" dirty="0">
                <a:solidFill>
                  <a:schemeClr val="bg1"/>
                </a:solidFill>
              </a:rPr>
              <a:t>100x. </a:t>
            </a:r>
            <a:endParaRPr lang="es-E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Se </a:t>
            </a:r>
            <a:r>
              <a:rPr lang="es-ES" dirty="0">
                <a:solidFill>
                  <a:schemeClr val="bg1"/>
                </a:solidFill>
              </a:rPr>
              <a:t>observa con mediano aumento, piel con dos formaciones digitiformes sobre elevadas con hiperqueratosis, acantosis y </a:t>
            </a:r>
            <a:r>
              <a:rPr lang="es-ES" dirty="0" err="1">
                <a:solidFill>
                  <a:schemeClr val="bg1"/>
                </a:solidFill>
              </a:rPr>
              <a:t>papilomatosis</a:t>
            </a:r>
            <a:r>
              <a:rPr lang="es-ES" dirty="0">
                <a:solidFill>
                  <a:schemeClr val="bg1"/>
                </a:solidFill>
              </a:rPr>
              <a:t> irregular.</a:t>
            </a:r>
            <a:endParaRPr lang="es-A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 smtClean="0"/>
              <a:t>Diagnóstico</a:t>
            </a:r>
            <a:endParaRPr lang="es-AR" dirty="0"/>
          </a:p>
        </p:txBody>
      </p:sp>
      <p:sp>
        <p:nvSpPr>
          <p:cNvPr id="12" name="11 Más"/>
          <p:cNvSpPr/>
          <p:nvPr/>
        </p:nvSpPr>
        <p:spPr>
          <a:xfrm>
            <a:off x="4000496" y="2428868"/>
            <a:ext cx="785818" cy="785818"/>
          </a:xfrm>
          <a:prstGeom prst="mathPlus">
            <a:avLst>
              <a:gd name="adj1" fmla="val 235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CuadroTexto"/>
          <p:cNvSpPr txBox="1"/>
          <p:nvPr/>
        </p:nvSpPr>
        <p:spPr>
          <a:xfrm>
            <a:off x="1214414" y="421481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Clínica</a:t>
            </a:r>
            <a:endParaRPr lang="es-AR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929322" y="421481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Histopatología</a:t>
            </a:r>
            <a:endParaRPr lang="es-AR" dirty="0"/>
          </a:p>
        </p:txBody>
      </p:sp>
      <p:sp>
        <p:nvSpPr>
          <p:cNvPr id="15" name="14 Rectángulo"/>
          <p:cNvSpPr/>
          <p:nvPr/>
        </p:nvSpPr>
        <p:spPr>
          <a:xfrm>
            <a:off x="2428860" y="5214950"/>
            <a:ext cx="46434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Verrugoso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238830" y="214290"/>
            <a:ext cx="27211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</a:t>
            </a:r>
            <a:r>
              <a:rPr lang="en-US" sz="1400" dirty="0" err="1">
                <a:solidFill>
                  <a:srgbClr val="FFFF00"/>
                </a:solidFill>
              </a:rPr>
              <a:t>l</a:t>
            </a:r>
            <a:endParaRPr lang="es-AR" sz="1400" dirty="0">
              <a:solidFill>
                <a:srgbClr val="FFFF00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57158" y="6357958"/>
            <a:ext cx="8501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  <p:pic>
        <p:nvPicPr>
          <p:cNvPr id="18" name="17 Marcador de contenido" descr="NV3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571612"/>
            <a:ext cx="1857388" cy="2476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19 Marcador de contenido" descr="58658 HE 100x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643570" y="1928802"/>
            <a:ext cx="2492364" cy="1869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 smtClean="0"/>
          </a:p>
          <a:p>
            <a:r>
              <a:rPr lang="es-AR" dirty="0" smtClean="0"/>
              <a:t>Se realizó interconsulta con psicopatología y cirugía plástica. </a:t>
            </a:r>
          </a:p>
          <a:p>
            <a:endParaRPr lang="es-AR" dirty="0"/>
          </a:p>
          <a:p>
            <a:r>
              <a:rPr lang="es-AR" dirty="0" smtClean="0"/>
              <a:t>Se decidió realizar extirpación quirúrgica adecuada.</a:t>
            </a: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mtClean="0"/>
              <a:t>C</a:t>
            </a:r>
            <a:r>
              <a:rPr smtClean="0"/>
              <a:t>onducta </a:t>
            </a:r>
            <a:endParaRPr lang="es-AR"/>
          </a:p>
        </p:txBody>
      </p:sp>
      <p:sp>
        <p:nvSpPr>
          <p:cNvPr id="4" name="3 Rectángulo"/>
          <p:cNvSpPr/>
          <p:nvPr/>
        </p:nvSpPr>
        <p:spPr>
          <a:xfrm>
            <a:off x="6229211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7" name="6 Rectángulo"/>
          <p:cNvSpPr/>
          <p:nvPr/>
        </p:nvSpPr>
        <p:spPr>
          <a:xfrm>
            <a:off x="285720" y="6357958"/>
            <a:ext cx="86439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472518" cy="4251176"/>
          </a:xfrm>
        </p:spPr>
        <p:txBody>
          <a:bodyPr>
            <a:normAutofit/>
          </a:bodyPr>
          <a:lstStyle/>
          <a:p>
            <a:r>
              <a:rPr lang="es-AR" dirty="0" smtClean="0"/>
              <a:t>En los diversos estudios e interconsultas realizadas se constató un </a:t>
            </a:r>
            <a:r>
              <a:rPr lang="es-AR" dirty="0" err="1" smtClean="0"/>
              <a:t>espinograma</a:t>
            </a:r>
            <a:r>
              <a:rPr lang="es-AR" dirty="0" smtClean="0"/>
              <a:t> con </a:t>
            </a:r>
            <a:r>
              <a:rPr lang="es-AR" dirty="0" err="1" smtClean="0"/>
              <a:t>incurvación</a:t>
            </a:r>
            <a:r>
              <a:rPr lang="es-AR" dirty="0" smtClean="0"/>
              <a:t> de la columna en sentido </a:t>
            </a:r>
            <a:r>
              <a:rPr lang="es-AR" dirty="0" err="1" smtClean="0"/>
              <a:t>levoconvexa</a:t>
            </a:r>
            <a:r>
              <a:rPr lang="es-AR" dirty="0" smtClean="0"/>
              <a:t>.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Se considera que en esta patología, es importante el estudio interdisciplinario y de ser necesario, el apoyo psicológico el cual colabora con el manejo de la paciente y del entorno familiar</a:t>
            </a:r>
          </a:p>
          <a:p>
            <a:endParaRPr lang="es-AR" dirty="0" smtClean="0"/>
          </a:p>
          <a:p>
            <a:pPr>
              <a:buNone/>
            </a:pPr>
            <a:endParaRPr lang="es-AR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smtClean="0"/>
              <a:t>Interés</a:t>
            </a:r>
            <a:r>
              <a:rPr dirty="0" smtClean="0"/>
              <a:t> del </a:t>
            </a:r>
            <a:r>
              <a:rPr dirty="0" err="1" smtClean="0"/>
              <a:t>caso</a:t>
            </a:r>
            <a:r>
              <a:rPr dirty="0" smtClean="0"/>
              <a:t> 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6197291" y="214290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5" name="4 Rectángulo"/>
          <p:cNvSpPr/>
          <p:nvPr/>
        </p:nvSpPr>
        <p:spPr>
          <a:xfrm>
            <a:off x="428596" y="6286520"/>
            <a:ext cx="8286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HMI Ramón </a:t>
            </a:r>
            <a:r>
              <a:rPr lang="en-US" sz="1200" dirty="0" err="1" smtClean="0"/>
              <a:t>Sardá</a:t>
            </a:r>
            <a:r>
              <a:rPr lang="en-US" sz="1200" dirty="0" smtClean="0"/>
              <a:t>  -  </a:t>
            </a:r>
            <a:r>
              <a:rPr lang="en-US" sz="1200" dirty="0" err="1" smtClean="0"/>
              <a:t>Dra</a:t>
            </a:r>
            <a:r>
              <a:rPr lang="en-US" sz="1200" dirty="0" smtClean="0"/>
              <a:t>. Carolina Pereira</a:t>
            </a:r>
            <a:endParaRPr lang="es-A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1. Gómez B, </a:t>
            </a:r>
            <a:r>
              <a:rPr lang="es-AR" dirty="0" err="1" smtClean="0"/>
              <a:t>Espíndola</a:t>
            </a:r>
            <a:r>
              <a:rPr lang="es-AR" dirty="0" smtClean="0"/>
              <a:t> A. </a:t>
            </a:r>
            <a:r>
              <a:rPr lang="es-AR" dirty="0" err="1" smtClean="0"/>
              <a:t>Nevo</a:t>
            </a:r>
            <a:r>
              <a:rPr lang="es-AR" dirty="0" smtClean="0"/>
              <a:t> epidérmico verrugoso sistematizado. </a:t>
            </a:r>
            <a:r>
              <a:rPr lang="es-AR" dirty="0" err="1" smtClean="0"/>
              <a:t>Arch</a:t>
            </a:r>
            <a:r>
              <a:rPr lang="es-AR" dirty="0" smtClean="0"/>
              <a:t> Argent </a:t>
            </a:r>
            <a:r>
              <a:rPr lang="es-AR" dirty="0" err="1" smtClean="0"/>
              <a:t>Dermatol</a:t>
            </a:r>
            <a:r>
              <a:rPr lang="es-AR" dirty="0" smtClean="0"/>
              <a:t> 2011; 61: 216-218.</a:t>
            </a:r>
          </a:p>
          <a:p>
            <a:r>
              <a:rPr lang="es-AR" dirty="0" smtClean="0"/>
              <a:t>2. Pérez G, Giovanna P, Cabrera H y col. </a:t>
            </a:r>
            <a:r>
              <a:rPr lang="es-AR" dirty="0" err="1" smtClean="0"/>
              <a:t>Nevos</a:t>
            </a:r>
            <a:r>
              <a:rPr lang="es-AR" dirty="0" smtClean="0"/>
              <a:t> epidérmicos: estudio retrospectivo de 133 casos. </a:t>
            </a:r>
            <a:r>
              <a:rPr lang="es-AR" dirty="0" err="1" smtClean="0"/>
              <a:t>Dermatol</a:t>
            </a:r>
            <a:r>
              <a:rPr lang="es-AR" dirty="0" smtClean="0"/>
              <a:t> Argent 2010; 7: 40-46.</a:t>
            </a:r>
          </a:p>
          <a:p>
            <a:r>
              <a:rPr lang="es-AR" dirty="0" smtClean="0"/>
              <a:t>3. </a:t>
            </a:r>
            <a:r>
              <a:rPr lang="es-AR" dirty="0" err="1" smtClean="0"/>
              <a:t>Wolf</a:t>
            </a:r>
            <a:r>
              <a:rPr lang="es-AR" dirty="0" smtClean="0"/>
              <a:t> K, </a:t>
            </a:r>
            <a:r>
              <a:rPr lang="es-AR" dirty="0" err="1" smtClean="0"/>
              <a:t>Goldsmith</a:t>
            </a:r>
            <a:r>
              <a:rPr lang="es-AR" dirty="0" smtClean="0"/>
              <a:t> L. Dermatología en Medicina General de </a:t>
            </a:r>
            <a:r>
              <a:rPr lang="es-AR" dirty="0" err="1" smtClean="0"/>
              <a:t>Fitzpatrick</a:t>
            </a:r>
            <a:r>
              <a:rPr lang="es-AR" dirty="0" smtClean="0"/>
              <a:t>. Editorial Panamericana. Séptima Edición. Buenos Aires. Argentina. 2009; 1057-1058.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Bibliografía  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5508104" y="260648"/>
            <a:ext cx="2730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1400" b="1" dirty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ln w="11430"/>
                <a:gradFill>
                  <a:gsLst>
                    <a:gs pos="0">
                      <a:srgbClr val="CCB400">
                        <a:tint val="70000"/>
                        <a:satMod val="245000"/>
                      </a:srgbClr>
                    </a:gs>
                    <a:gs pos="75000">
                      <a:srgbClr val="CCB4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B4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1400" dirty="0"/>
          </a:p>
        </p:txBody>
      </p:sp>
      <p:sp>
        <p:nvSpPr>
          <p:cNvPr id="5" name="4 Rectángulo"/>
          <p:cNvSpPr/>
          <p:nvPr/>
        </p:nvSpPr>
        <p:spPr>
          <a:xfrm>
            <a:off x="4139952" y="6093296"/>
            <a:ext cx="4423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HMI Ramón </a:t>
            </a:r>
            <a:r>
              <a:rPr lang="en-US" dirty="0" err="1"/>
              <a:t>Sardá</a:t>
            </a:r>
            <a:r>
              <a:rPr lang="en-US" dirty="0"/>
              <a:t>  -  </a:t>
            </a:r>
            <a:r>
              <a:rPr lang="en-US" dirty="0" err="1"/>
              <a:t>Dra</a:t>
            </a:r>
            <a:r>
              <a:rPr lang="en-US" dirty="0"/>
              <a:t>. Carolina Pereira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Muchas Gracias</a:t>
            </a:r>
            <a:r>
              <a:rPr lang="es-AR" smtClean="0"/>
              <a:t>…</a:t>
            </a:r>
            <a:endParaRPr lang="es-AR"/>
          </a:p>
        </p:txBody>
      </p:sp>
      <p:sp>
        <p:nvSpPr>
          <p:cNvPr id="5" name="4 Rectángulo"/>
          <p:cNvSpPr/>
          <p:nvPr/>
        </p:nvSpPr>
        <p:spPr>
          <a:xfrm>
            <a:off x="1428728" y="6030416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E-mail: ncpereira@intramed.net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37248"/>
          </a:xfrm>
        </p:spPr>
        <p:txBody>
          <a:bodyPr/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1400" b="1" dirty="0" smtClean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1400" b="1" dirty="0">
              <a:ln w="11430"/>
              <a:gradFill>
                <a:gsLst>
                  <a:gs pos="0">
                    <a:srgbClr val="CCB400">
                      <a:tint val="70000"/>
                      <a:satMod val="245000"/>
                    </a:srgbClr>
                  </a:gs>
                  <a:gs pos="75000">
                    <a:srgbClr val="CCB400">
                      <a:tint val="90000"/>
                      <a:shade val="60000"/>
                      <a:satMod val="240000"/>
                    </a:srgbClr>
                  </a:gs>
                  <a:gs pos="100000">
                    <a:srgbClr val="CCB400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32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Nevo</a:t>
            </a:r>
            <a:r>
              <a:rPr lang="en-US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Verrugoso</a:t>
            </a:r>
            <a:r>
              <a:rPr lang="en-US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Hemicorporal</a:t>
            </a:r>
            <a:endParaRPr lang="es-AR" sz="3200" dirty="0">
              <a:solidFill>
                <a:srgbClr val="FFFF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331"/>
            <a:ext cx="7416824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527</Words>
  <Application>Microsoft Office PowerPoint</Application>
  <PresentationFormat>Presentación en pantalla (4:3)</PresentationFormat>
  <Paragraphs>88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Papel</vt:lpstr>
      <vt:lpstr>Hospital Materno Infantil Ramón Sardá  </vt:lpstr>
      <vt:lpstr>Presentación de PowerPoint</vt:lpstr>
      <vt:lpstr>Caso clínico</vt:lpstr>
      <vt:lpstr>Motivo de consulta </vt:lpstr>
      <vt:lpstr>Motivo de consulta </vt:lpstr>
      <vt:lpstr>Motivo de consulta </vt:lpstr>
      <vt:lpstr>Diagnósticos diferenciales</vt:lpstr>
      <vt:lpstr>Estudios solicitados</vt:lpstr>
      <vt:lpstr>Histopatología: 58658</vt:lpstr>
      <vt:lpstr>Histopatología: 58658</vt:lpstr>
      <vt:lpstr>Histopatología:  58658</vt:lpstr>
      <vt:lpstr>Diagnóstico</vt:lpstr>
      <vt:lpstr>Conducta </vt:lpstr>
      <vt:lpstr>Interés del caso </vt:lpstr>
      <vt:lpstr>Bibliografía  </vt:lpstr>
      <vt:lpstr>Muchas Gracias…</vt:lpstr>
    </vt:vector>
  </TitlesOfParts>
  <Company>Windows XP Colossus Edition 2 Reloaded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Municipal Ciudad de Boulogne</dc:title>
  <dc:creator>Colossus User</dc:creator>
  <cp:lastModifiedBy>Lidia</cp:lastModifiedBy>
  <cp:revision>75</cp:revision>
  <dcterms:created xsi:type="dcterms:W3CDTF">2013-10-23T00:47:48Z</dcterms:created>
  <dcterms:modified xsi:type="dcterms:W3CDTF">2018-08-20T21:38:26Z</dcterms:modified>
</cp:coreProperties>
</file>